
<file path=[Content_Types].xml><?xml version="1.0" encoding="utf-8"?>
<Types xmlns="http://schemas.openxmlformats.org/package/2006/content-types">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s/slide1.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Lst>
  <p:sldSz cx="9601200" cy="12801600" type="A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517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987" autoAdjust="0"/>
    <p:restoredTop sz="94660"/>
  </p:normalViewPr>
  <p:slideViewPr>
    <p:cSldViewPr snapToGrid="0">
      <p:cViewPr varScale="1">
        <p:scale>
          <a:sx n="62" d="100"/>
          <a:sy n="62" d="100"/>
        </p:scale>
        <p:origin x="-2994" y="-90"/>
      </p:cViewPr>
      <p:guideLst>
        <p:guide orient="horz" pos="4032"/>
        <p:guide pos="3024"/>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xmlns="" id="{4B853744-EB3D-4507-9524-9111089BFC19}"/>
              </a:ext>
            </a:extLst>
          </p:cNvPr>
          <p:cNvPicPr>
            <a:picLocks noChangeAspect="1"/>
          </p:cNvPicPr>
          <p:nvPr userDrawn="1"/>
        </p:nvPicPr>
        <p:blipFill rotWithShape="1">
          <a:blip r:embed="rId2">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9" name="Rectangle 8">
            <a:extLst>
              <a:ext uri="{FF2B5EF4-FFF2-40B4-BE49-F238E27FC236}">
                <a16:creationId xmlns:a16="http://schemas.microsoft.com/office/drawing/2014/main" xmlns="" id="{B631603D-0BDF-4019-841B-92043F38F02A}"/>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a:p>
        </p:txBody>
      </p:sp>
      <p:sp>
        <p:nvSpPr>
          <p:cNvPr id="4" name="TextBox 3">
            <a:extLst>
              <a:ext uri="{FF2B5EF4-FFF2-40B4-BE49-F238E27FC236}">
                <a16:creationId xmlns:a16="http://schemas.microsoft.com/office/drawing/2014/main" xmlns="" id="{D71BAECD-2130-468A-812B-78EFE0ABC8F6}"/>
              </a:ext>
            </a:extLst>
          </p:cNvPr>
          <p:cNvSpPr txBox="1"/>
          <p:nvPr userDrawn="1"/>
        </p:nvSpPr>
        <p:spPr>
          <a:xfrm>
            <a:off x="356459" y="681925"/>
            <a:ext cx="8888281"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5" name="TextBox 4">
            <a:extLst>
              <a:ext uri="{FF2B5EF4-FFF2-40B4-BE49-F238E27FC236}">
                <a16:creationId xmlns:a16="http://schemas.microsoft.com/office/drawing/2014/main" xmlns="" id="{121334E3-B7B2-412F-AD92-6A34F95CCC42}"/>
              </a:ext>
            </a:extLst>
          </p:cNvPr>
          <p:cNvSpPr txBox="1"/>
          <p:nvPr userDrawn="1"/>
        </p:nvSpPr>
        <p:spPr>
          <a:xfrm>
            <a:off x="356461" y="1444189"/>
            <a:ext cx="8888280" cy="523220"/>
          </a:xfrm>
          <a:prstGeom prst="rect">
            <a:avLst/>
          </a:prstGeom>
          <a:noFill/>
        </p:spPr>
        <p:txBody>
          <a:bodyPr wrap="square" rtlCol="0">
            <a:spAutoFit/>
          </a:bodyPr>
          <a:lstStyle/>
          <a:p>
            <a:pPr algn="ctr"/>
            <a:r>
              <a:rPr lang="el-GR" sz="2800" dirty="0">
                <a:latin typeface="Arial Narrow" panose="020B0606020202030204" pitchFamily="34" charset="0"/>
              </a:rPr>
              <a:t>Επιχειρησιακό Πρόγραμμα</a:t>
            </a:r>
            <a:r>
              <a:rPr lang="en-US" sz="2800" dirty="0">
                <a:latin typeface="Arial Narrow" panose="020B0606020202030204" pitchFamily="34" charset="0"/>
              </a:rPr>
              <a:t> “</a:t>
            </a:r>
            <a:r>
              <a:rPr lang="el-GR" sz="2800" dirty="0">
                <a:latin typeface="Arial Narrow" panose="020B0606020202030204" pitchFamily="34" charset="0"/>
              </a:rPr>
              <a:t>ΚΡΗΤΗ</a:t>
            </a:r>
            <a:r>
              <a:rPr lang="en-US" sz="2800" dirty="0">
                <a:latin typeface="Arial Narrow" panose="020B0606020202030204" pitchFamily="34" charset="0"/>
              </a:rPr>
              <a:t>”</a:t>
            </a:r>
            <a:r>
              <a:rPr lang="el-GR" sz="2800" dirty="0">
                <a:latin typeface="Arial Narrow" panose="020B0606020202030204" pitchFamily="34" charset="0"/>
              </a:rPr>
              <a:t> 2014-2020</a:t>
            </a:r>
          </a:p>
        </p:txBody>
      </p:sp>
    </p:spTree>
    <p:extLst>
      <p:ext uri="{BB962C8B-B14F-4D97-AF65-F5344CB8AC3E}">
        <p14:creationId xmlns:p14="http://schemas.microsoft.com/office/powerpoint/2010/main" xmlns="" val="167245717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xmlns="" id="{12F9854B-B01F-4788-B102-52F08DAC3FD9}"/>
              </a:ext>
            </a:extLst>
          </p:cNvPr>
          <p:cNvPicPr>
            <a:picLocks noChangeAspect="1"/>
          </p:cNvPicPr>
          <p:nvPr userDrawn="1"/>
        </p:nvPicPr>
        <p:blipFill rotWithShape="1">
          <a:blip r:embed="rId3">
            <a:extLst>
              <a:ext uri="{28A0092B-C50C-407E-A947-70E740481C1C}">
                <a14:useLocalDpi xmlns:a14="http://schemas.microsoft.com/office/drawing/2010/main" xmlns="" val="0"/>
              </a:ext>
            </a:extLst>
          </a:blip>
          <a:srcRect t="84140" b="2058"/>
          <a:stretch/>
        </p:blipFill>
        <p:spPr>
          <a:xfrm>
            <a:off x="0" y="10926305"/>
            <a:ext cx="9608047" cy="1875295"/>
          </a:xfrm>
          <a:prstGeom prst="rect">
            <a:avLst/>
          </a:prstGeom>
        </p:spPr>
      </p:pic>
      <p:sp>
        <p:nvSpPr>
          <p:cNvPr id="8" name="Rectangle 7">
            <a:extLst>
              <a:ext uri="{FF2B5EF4-FFF2-40B4-BE49-F238E27FC236}">
                <a16:creationId xmlns:a16="http://schemas.microsoft.com/office/drawing/2014/main" xmlns="" id="{F99B5177-CA53-46B5-BE16-685A07243F98}"/>
              </a:ext>
            </a:extLst>
          </p:cNvPr>
          <p:cNvSpPr/>
          <p:nvPr userDrawn="1"/>
        </p:nvSpPr>
        <p:spPr>
          <a:xfrm>
            <a:off x="356460" y="325464"/>
            <a:ext cx="8896027" cy="10445858"/>
          </a:xfrm>
          <a:prstGeom prst="rect">
            <a:avLst/>
          </a:prstGeom>
          <a:solidFill>
            <a:schemeClr val="bg1">
              <a:lumMod val="9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el-GR" dirty="0"/>
          </a:p>
        </p:txBody>
      </p:sp>
      <p:sp>
        <p:nvSpPr>
          <p:cNvPr id="9" name="TextBox 8">
            <a:extLst>
              <a:ext uri="{FF2B5EF4-FFF2-40B4-BE49-F238E27FC236}">
                <a16:creationId xmlns:a16="http://schemas.microsoft.com/office/drawing/2014/main" xmlns="" id="{D66534A1-3972-417C-8208-1145D5607CEF}"/>
              </a:ext>
            </a:extLst>
          </p:cNvPr>
          <p:cNvSpPr txBox="1"/>
          <p:nvPr userDrawn="1"/>
        </p:nvSpPr>
        <p:spPr>
          <a:xfrm>
            <a:off x="526942" y="681925"/>
            <a:ext cx="8183105" cy="461665"/>
          </a:xfrm>
          <a:prstGeom prst="rect">
            <a:avLst/>
          </a:prstGeom>
          <a:noFill/>
        </p:spPr>
        <p:txBody>
          <a:bodyPr wrap="square" rtlCol="0">
            <a:spAutoFit/>
          </a:bodyPr>
          <a:lstStyle/>
          <a:p>
            <a:pPr algn="ctr"/>
            <a:r>
              <a:rPr lang="el-GR" sz="2400" b="1" dirty="0">
                <a:solidFill>
                  <a:srgbClr val="D51735"/>
                </a:solidFill>
                <a:latin typeface="Arial Narrow" panose="020B0606020202030204" pitchFamily="34" charset="0"/>
                <a:cs typeface="Arial" panose="020B0604020202020204" pitchFamily="34" charset="0"/>
              </a:rPr>
              <a:t>ΕΥΡΩΠΑΪΚΟ ΤΑΜΕΙΟ ΠΕΡΙΦΕΡΕΙΑΚΗΣ ΑΝΑΠΤΥΞΗΣ</a:t>
            </a:r>
          </a:p>
        </p:txBody>
      </p:sp>
      <p:sp>
        <p:nvSpPr>
          <p:cNvPr id="10" name="TextBox 9">
            <a:extLst>
              <a:ext uri="{FF2B5EF4-FFF2-40B4-BE49-F238E27FC236}">
                <a16:creationId xmlns:a16="http://schemas.microsoft.com/office/drawing/2014/main" xmlns="" id="{A68B01F9-BDD0-4A3F-8B5C-C5F4D04AAF34}"/>
              </a:ext>
            </a:extLst>
          </p:cNvPr>
          <p:cNvSpPr txBox="1"/>
          <p:nvPr userDrawn="1"/>
        </p:nvSpPr>
        <p:spPr>
          <a:xfrm>
            <a:off x="883403" y="1444189"/>
            <a:ext cx="3749744" cy="892552"/>
          </a:xfrm>
          <a:prstGeom prst="rect">
            <a:avLst/>
          </a:prstGeom>
          <a:noFill/>
        </p:spPr>
        <p:txBody>
          <a:bodyPr wrap="none" rtlCol="0">
            <a:spAutoFit/>
          </a:bodyPr>
          <a:lstStyle/>
          <a:p>
            <a:r>
              <a:rPr lang="el-GR" sz="2800" dirty="0">
                <a:latin typeface="Arial Narrow" panose="020B0606020202030204" pitchFamily="34" charset="0"/>
              </a:rPr>
              <a:t>Επιχειρησιακό Πρόγραμμα</a:t>
            </a:r>
          </a:p>
          <a:p>
            <a:r>
              <a:rPr lang="el-GR" sz="2400" dirty="0">
                <a:latin typeface="Arial Narrow" panose="020B0606020202030204" pitchFamily="34" charset="0"/>
              </a:rPr>
              <a:t>Περιφέρειας Κρήτης</a:t>
            </a:r>
          </a:p>
        </p:txBody>
      </p:sp>
    </p:spTree>
    <p:extLst>
      <p:ext uri="{BB962C8B-B14F-4D97-AF65-F5344CB8AC3E}">
        <p14:creationId xmlns:p14="http://schemas.microsoft.com/office/powerpoint/2010/main" xmlns="" val="1862009884"/>
      </p:ext>
    </p:extLst>
  </p:cSld>
  <p:clrMap bg1="lt1" tx1="dk1" bg2="lt2" tx2="dk2" accent1="accent1" accent2="accent2" accent3="accent3" accent4="accent4" accent5="accent5" accent6="accent6" hlink="hlink" folHlink="folHlink"/>
  <p:sldLayoutIdLst>
    <p:sldLayoutId id="2147483696"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4 - TextBox">
            <a:extLst>
              <a:ext uri="{FF2B5EF4-FFF2-40B4-BE49-F238E27FC236}">
                <a16:creationId xmlns:a16="http://schemas.microsoft.com/office/drawing/2014/main" xmlns="" id="{A139DF79-8A8F-4C2E-BEAB-97708FD2053C}"/>
              </a:ext>
            </a:extLst>
          </p:cNvPr>
          <p:cNvSpPr txBox="1"/>
          <p:nvPr/>
        </p:nvSpPr>
        <p:spPr>
          <a:xfrm>
            <a:off x="375834" y="2163325"/>
            <a:ext cx="8849532" cy="2585323"/>
          </a:xfrm>
          <a:prstGeom prst="rect">
            <a:avLst/>
          </a:prstGeom>
          <a:noFill/>
        </p:spPr>
        <p:txBody>
          <a:bodyPr wrap="square" rtlCol="0">
            <a:spAutoFit/>
          </a:bodyPr>
          <a:lstStyle/>
          <a:p>
            <a:pPr algn="just">
              <a:lnSpc>
                <a:spcPct val="150000"/>
              </a:lnSpc>
            </a:pPr>
            <a:r>
              <a:rPr lang="el-GR" sz="1200" dirty="0">
                <a:solidFill>
                  <a:srgbClr val="002060"/>
                </a:solidFill>
                <a:latin typeface="Verdana" pitchFamily="34" charset="0"/>
                <a:ea typeface="Verdana" pitchFamily="34" charset="0"/>
                <a:cs typeface="Verdana" pitchFamily="34" charset="0"/>
              </a:rPr>
              <a:t>Η </a:t>
            </a:r>
            <a:r>
              <a:rPr lang="el-GR" sz="1200" dirty="0" smtClean="0">
                <a:solidFill>
                  <a:srgbClr val="002060"/>
                </a:solidFill>
                <a:latin typeface="Verdana" pitchFamily="34" charset="0"/>
                <a:ea typeface="Verdana" pitchFamily="34" charset="0"/>
                <a:cs typeface="Verdana" pitchFamily="34" charset="0"/>
              </a:rPr>
              <a:t>επιχείρηση </a:t>
            </a:r>
            <a:r>
              <a:rPr lang="el-GR" sz="1200" dirty="0" smtClean="0">
                <a:solidFill>
                  <a:srgbClr val="002060"/>
                </a:solidFill>
                <a:latin typeface="Verdana" pitchFamily="34" charset="0"/>
                <a:ea typeface="Verdana" pitchFamily="34" charset="0"/>
                <a:cs typeface="Verdana" pitchFamily="34" charset="0"/>
              </a:rPr>
              <a:t>ΜΑΚΡΗΣ ΜΙΧ. </a:t>
            </a:r>
            <a:r>
              <a:rPr lang="el-GR" sz="1200" dirty="0" smtClean="0">
                <a:solidFill>
                  <a:srgbClr val="002060"/>
                </a:solidFill>
                <a:latin typeface="Verdana" pitchFamily="34" charset="0"/>
                <a:ea typeface="Verdana" pitchFamily="34" charset="0"/>
                <a:cs typeface="Verdana" pitchFamily="34" charset="0"/>
              </a:rPr>
              <a:t>ΝΙΚΟΛΑΟΣ που </a:t>
            </a:r>
            <a:r>
              <a:rPr lang="el-GR" sz="1200" dirty="0">
                <a:solidFill>
                  <a:srgbClr val="002060"/>
                </a:solidFill>
                <a:latin typeface="Verdana" pitchFamily="34" charset="0"/>
                <a:ea typeface="Verdana" pitchFamily="34" charset="0"/>
                <a:cs typeface="Verdana" pitchFamily="34" charset="0"/>
              </a:rPr>
              <a:t>εδρεύει στην </a:t>
            </a:r>
            <a:r>
              <a:rPr lang="el-GR" sz="1200" b="1" dirty="0">
                <a:solidFill>
                  <a:srgbClr val="002060"/>
                </a:solidFill>
                <a:latin typeface="Verdana" pitchFamily="34" charset="0"/>
                <a:ea typeface="Verdana" pitchFamily="34" charset="0"/>
                <a:cs typeface="Verdana" pitchFamily="34" charset="0"/>
              </a:rPr>
              <a:t>Περιφέρεια Κρήτης </a:t>
            </a:r>
            <a:r>
              <a:rPr lang="el-GR" sz="1200" dirty="0">
                <a:solidFill>
                  <a:srgbClr val="002060"/>
                </a:solidFill>
                <a:latin typeface="Verdana" pitchFamily="34" charset="0"/>
                <a:ea typeface="Verdana" pitchFamily="34" charset="0"/>
                <a:cs typeface="Verdana" pitchFamily="34" charset="0"/>
              </a:rPr>
              <a:t>εντάχθηκε στη δράση </a:t>
            </a:r>
            <a:r>
              <a:rPr lang="el-GR" sz="1200" b="1" dirty="0">
                <a:solidFill>
                  <a:srgbClr val="002060"/>
                </a:solidFill>
                <a:latin typeface="Verdana" pitchFamily="34" charset="0"/>
                <a:ea typeface="Verdana" pitchFamily="34" charset="0"/>
                <a:cs typeface="Verdana" pitchFamily="34" charset="0"/>
              </a:rPr>
              <a:t>«Ψηφιακή Αναβάθμιση ΜΜΕ Περιφέρειας Κρήτης».  </a:t>
            </a:r>
            <a:r>
              <a:rPr lang="el-GR" sz="1200" dirty="0">
                <a:solidFill>
                  <a:srgbClr val="002060"/>
                </a:solidFill>
                <a:latin typeface="Verdana" pitchFamily="34" charset="0"/>
                <a:ea typeface="Verdana" pitchFamily="34" charset="0"/>
                <a:cs typeface="Verdana" pitchFamily="34" charset="0"/>
              </a:rPr>
              <a:t>Στόχος της δράσης είναι η ενίσχυση των πολύ μικρών, μικρών και μεσαίων επιχειρήσεων μέσω της αγοράς καινοτόμων εφαρμογών ΤΠΕ με σκοπό την ενδυνάμωση του σκέλους της εφαρμογής ΤΠΕ ως βασικής υποστηρικτικής τεχνολογίας για την επίτευξη βελτιώσεων σε όρους παραγωγικότητας και προωθητικών ενεργειών από επιχειρήσεις και εκμεταλλεύσεις.</a:t>
            </a:r>
          </a:p>
          <a:p>
            <a:pPr algn="just">
              <a:lnSpc>
                <a:spcPct val="150000"/>
              </a:lnSpc>
            </a:pPr>
            <a:endParaRPr lang="el-GR" sz="12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Ο συνολικός προϋπολογισμός της επένδυσης είναι </a:t>
            </a:r>
            <a:r>
              <a:rPr lang="el-GR" sz="1200" smtClean="0">
                <a:solidFill>
                  <a:srgbClr val="002060"/>
                </a:solidFill>
                <a:latin typeface="Verdana" pitchFamily="34" charset="0"/>
                <a:ea typeface="Verdana" pitchFamily="34" charset="0"/>
                <a:cs typeface="Verdana" pitchFamily="34" charset="0"/>
              </a:rPr>
              <a:t>14.950,00 </a:t>
            </a:r>
            <a:r>
              <a:rPr lang="el-GR" sz="1200" smtClean="0">
                <a:solidFill>
                  <a:srgbClr val="002060"/>
                </a:solidFill>
                <a:latin typeface="Verdana" pitchFamily="34" charset="0"/>
                <a:ea typeface="Verdana" pitchFamily="34" charset="0"/>
                <a:cs typeface="Verdana" pitchFamily="34" charset="0"/>
              </a:rPr>
              <a:t>€ εκ </a:t>
            </a:r>
            <a:r>
              <a:rPr lang="el-GR" sz="1200" dirty="0">
                <a:solidFill>
                  <a:srgbClr val="002060"/>
                </a:solidFill>
                <a:latin typeface="Verdana" pitchFamily="34" charset="0"/>
                <a:ea typeface="Verdana" pitchFamily="34" charset="0"/>
                <a:cs typeface="Verdana" pitchFamily="34" charset="0"/>
              </a:rPr>
              <a:t>των οποίων η δημόσια δαπάνη ανέρχεται στο 100% της επένδυσης και συγχρηματοδοτείται από την Ελλάδα και το </a:t>
            </a:r>
            <a:r>
              <a:rPr lang="el-GR" sz="1200" b="1" dirty="0">
                <a:solidFill>
                  <a:srgbClr val="002060"/>
                </a:solidFill>
                <a:latin typeface="Verdana" pitchFamily="34" charset="0"/>
                <a:ea typeface="Verdana" pitchFamily="34" charset="0"/>
                <a:cs typeface="Verdana" pitchFamily="34" charset="0"/>
              </a:rPr>
              <a:t>Ευρωπαϊκό Ταμείο Περιφερειακής Ανάπτυξης </a:t>
            </a:r>
            <a:r>
              <a:rPr lang="el-GR" sz="1200" dirty="0">
                <a:solidFill>
                  <a:srgbClr val="002060"/>
                </a:solidFill>
                <a:latin typeface="Verdana" pitchFamily="34" charset="0"/>
                <a:ea typeface="Verdana" pitchFamily="34" charset="0"/>
                <a:cs typeface="Verdana" pitchFamily="34" charset="0"/>
              </a:rPr>
              <a:t>της Ευρωπαϊκής Ένωσης. </a:t>
            </a:r>
            <a:endParaRPr lang="el-GR" sz="1200" b="1" dirty="0">
              <a:solidFill>
                <a:srgbClr val="002060"/>
              </a:solidFill>
              <a:latin typeface="Verdana" pitchFamily="34" charset="0"/>
              <a:ea typeface="Verdana" pitchFamily="34" charset="0"/>
              <a:cs typeface="Verdana" pitchFamily="34" charset="0"/>
            </a:endParaRPr>
          </a:p>
        </p:txBody>
      </p:sp>
      <p:sp>
        <p:nvSpPr>
          <p:cNvPr id="10" name="5 - TextBox">
            <a:extLst>
              <a:ext uri="{FF2B5EF4-FFF2-40B4-BE49-F238E27FC236}">
                <a16:creationId xmlns:a16="http://schemas.microsoft.com/office/drawing/2014/main" xmlns="" id="{BA04B47D-5973-4A6D-A83F-4B8C1F1D3263}"/>
              </a:ext>
            </a:extLst>
          </p:cNvPr>
          <p:cNvSpPr txBox="1"/>
          <p:nvPr/>
        </p:nvSpPr>
        <p:spPr>
          <a:xfrm>
            <a:off x="375834" y="4929637"/>
            <a:ext cx="8849532" cy="5424562"/>
          </a:xfrm>
          <a:prstGeom prst="rect">
            <a:avLst/>
          </a:prstGeom>
          <a:noFill/>
        </p:spPr>
        <p:txBody>
          <a:bodyPr wrap="square" rtlCol="0">
            <a:spAutoFit/>
          </a:bodyPr>
          <a:lstStyle/>
          <a:p>
            <a:pPr algn="just">
              <a:lnSpc>
                <a:spcPct val="150000"/>
              </a:lnSpc>
            </a:pPr>
            <a:r>
              <a:rPr lang="el-GR" sz="1200" b="1" dirty="0">
                <a:solidFill>
                  <a:srgbClr val="002060"/>
                </a:solidFill>
                <a:latin typeface="Verdana" pitchFamily="34" charset="0"/>
                <a:ea typeface="Verdana" pitchFamily="34" charset="0"/>
                <a:cs typeface="Verdana" pitchFamily="34" charset="0"/>
              </a:rPr>
              <a:t>Το επιχειρηματικό σχέδιο που εγκρίθηκε προς χρηματοδότηση και υλοποιείται, περιλαμβάνει επενδύσεις στις παρακάτω κατηγορίες:</a:t>
            </a:r>
            <a:endParaRPr lang="en-US" sz="1200" b="1" dirty="0">
              <a:solidFill>
                <a:srgbClr val="002060"/>
              </a:solidFill>
              <a:latin typeface="Verdana" pitchFamily="34" charset="0"/>
              <a:ea typeface="Verdana" pitchFamily="34" charset="0"/>
              <a:cs typeface="Verdana" pitchFamily="34" charset="0"/>
            </a:endParaRPr>
          </a:p>
          <a:p>
            <a:pPr>
              <a:lnSpc>
                <a:spcPct val="150000"/>
              </a:lnSpc>
            </a:pPr>
            <a:endParaRPr lang="el-GR" sz="1200" b="1" dirty="0">
              <a:solidFill>
                <a:srgbClr val="002060"/>
              </a:solidFill>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μεταφορά, εγκατάσταση και λειτουργία νέων μηχανημάτων και λοιπού εξοπλισμού ΤΠΕ </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Προμήθεια εξειδικευμένου λογισμικού, εφαρμογών γραφείου, ανάπτυξη ιστοσελίδας, υπηρεσίες e-</a:t>
            </a:r>
            <a:r>
              <a:rPr lang="el-GR" sz="1200" dirty="0" err="1">
                <a:solidFill>
                  <a:srgbClr val="002060"/>
                </a:solidFill>
                <a:highlight>
                  <a:srgbClr val="FFFF00"/>
                </a:highlight>
                <a:latin typeface="Verdana" pitchFamily="34" charset="0"/>
                <a:ea typeface="Verdana" pitchFamily="34" charset="0"/>
                <a:cs typeface="Verdana" pitchFamily="34" charset="0"/>
              </a:rPr>
              <a:t>shop</a:t>
            </a:r>
            <a:r>
              <a:rPr lang="el-GR" sz="1200" dirty="0">
                <a:solidFill>
                  <a:srgbClr val="002060"/>
                </a:solidFill>
                <a:highlight>
                  <a:srgbClr val="FFFF00"/>
                </a:highlight>
                <a:latin typeface="Verdana" pitchFamily="34" charset="0"/>
                <a:ea typeface="Verdana" pitchFamily="34" charset="0"/>
                <a:cs typeface="Verdana" pitchFamily="34" charset="0"/>
              </a:rPr>
              <a:t> κ.α.</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r>
              <a:rPr lang="el-GR" sz="1200" dirty="0">
                <a:solidFill>
                  <a:srgbClr val="002060"/>
                </a:solidFill>
                <a:highlight>
                  <a:srgbClr val="FFFF00"/>
                </a:highlight>
                <a:latin typeface="Verdana" pitchFamily="34" charset="0"/>
                <a:ea typeface="Verdana" pitchFamily="34" charset="0"/>
                <a:cs typeface="Verdana" pitchFamily="34" charset="0"/>
              </a:rPr>
              <a:t>Άλλες Ψηφιακές Υπηρεσίες (ψηφιακή διαφήμιση, πιστοποίηση ψηφιακής πολιτικής ασφάλειας, καταχώρηση και μεταφορά δεδομένων κ.α.)</a:t>
            </a:r>
            <a:endParaRPr lang="en-US" sz="1200" dirty="0">
              <a:solidFill>
                <a:srgbClr val="002060"/>
              </a:solidFill>
              <a:highlight>
                <a:srgbClr val="FFFF00"/>
              </a:highlight>
              <a:latin typeface="Verdana" pitchFamily="34" charset="0"/>
              <a:ea typeface="Verdana" pitchFamily="34" charset="0"/>
              <a:cs typeface="Verdana" pitchFamily="34" charset="0"/>
            </a:endParaRPr>
          </a:p>
          <a:p>
            <a:pPr marL="57150" indent="-228600">
              <a:buFont typeface="Wingdings" panose="05000000000000000000" pitchFamily="2" charset="2"/>
              <a:buChar char="ü"/>
            </a:pPr>
            <a:endParaRPr lang="en-US" sz="1200" dirty="0">
              <a:solidFill>
                <a:srgbClr val="002060"/>
              </a:solidFill>
              <a:latin typeface="Verdana" pitchFamily="34" charset="0"/>
              <a:ea typeface="Verdana" pitchFamily="34" charset="0"/>
              <a:cs typeface="Verdana" pitchFamily="34" charset="0"/>
            </a:endParaRPr>
          </a:p>
          <a:p>
            <a:pPr>
              <a:lnSpc>
                <a:spcPct val="150000"/>
              </a:lnSpc>
            </a:pPr>
            <a:endParaRPr lang="el-GR" sz="900" b="1" dirty="0">
              <a:solidFill>
                <a:srgbClr val="002060"/>
              </a:solidFill>
              <a:latin typeface="Verdana" pitchFamily="34" charset="0"/>
              <a:ea typeface="Verdana" pitchFamily="34" charset="0"/>
              <a:cs typeface="Verdana" pitchFamily="34" charset="0"/>
            </a:endParaRPr>
          </a:p>
          <a:p>
            <a:pPr>
              <a:lnSpc>
                <a:spcPct val="150000"/>
              </a:lnSpc>
            </a:pPr>
            <a:r>
              <a:rPr lang="el-GR" sz="1200" b="1" dirty="0">
                <a:solidFill>
                  <a:srgbClr val="002060"/>
                </a:solidFill>
                <a:latin typeface="Verdana" pitchFamily="34" charset="0"/>
                <a:ea typeface="Verdana" pitchFamily="34" charset="0"/>
                <a:cs typeface="Verdana" pitchFamily="34" charset="0"/>
              </a:rPr>
              <a:t>Μέσω της συμμετοχής στη Δράση, η επιχείρηση πέτυχε:</a:t>
            </a:r>
          </a:p>
          <a:p>
            <a:pPr>
              <a:lnSpc>
                <a:spcPct val="150000"/>
              </a:lnSpc>
              <a:buFont typeface="Wingdings" pitchFamily="2" charset="2"/>
              <a:buChar char="ü"/>
            </a:pPr>
            <a:r>
              <a:rPr lang="el-GR" sz="1200" dirty="0">
                <a:solidFill>
                  <a:srgbClr val="002060"/>
                </a:solidFill>
                <a:latin typeface="Verdana" pitchFamily="34" charset="0"/>
                <a:ea typeface="Verdana" pitchFamily="34" charset="0"/>
                <a:cs typeface="Verdana" pitchFamily="34" charset="0"/>
              </a:rPr>
              <a:t> </a:t>
            </a:r>
            <a:r>
              <a:rPr lang="el-GR" sz="1200" dirty="0">
                <a:solidFill>
                  <a:srgbClr val="002060"/>
                </a:solidFill>
                <a:highlight>
                  <a:srgbClr val="00FF00"/>
                </a:highlight>
                <a:latin typeface="Verdana" pitchFamily="34" charset="0"/>
                <a:ea typeface="Verdana" pitchFamily="34" charset="0"/>
                <a:cs typeface="Verdana" pitchFamily="34" charset="0"/>
              </a:rPr>
              <a:t>βελτίωση της ανταγωνιστικότητας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αύξηση της κερδοφορίας της </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εξωστρέφειας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ενίσχυση της επιχειρηματικότητας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δημιουργία / διατήρηση ποιοτικών θέσεων εργασίας</a:t>
            </a:r>
          </a:p>
          <a:p>
            <a:pPr>
              <a:lnSpc>
                <a:spcPct val="150000"/>
              </a:lnSpc>
              <a:buFont typeface="Wingdings" pitchFamily="2" charset="2"/>
              <a:buChar char="ü"/>
            </a:pPr>
            <a:r>
              <a:rPr lang="el-GR" sz="1200" dirty="0">
                <a:solidFill>
                  <a:srgbClr val="002060"/>
                </a:solidFill>
                <a:highlight>
                  <a:srgbClr val="00FF00"/>
                </a:highlight>
                <a:latin typeface="Verdana" pitchFamily="34" charset="0"/>
                <a:ea typeface="Verdana" pitchFamily="34" charset="0"/>
                <a:cs typeface="Verdana" pitchFamily="34" charset="0"/>
              </a:rPr>
              <a:t> Άλλο…………………………………………………………</a:t>
            </a:r>
          </a:p>
          <a:p>
            <a:pPr>
              <a:lnSpc>
                <a:spcPct val="150000"/>
              </a:lnSpc>
            </a:pPr>
            <a:endParaRPr lang="el-GR" sz="600" dirty="0">
              <a:solidFill>
                <a:srgbClr val="002060"/>
              </a:solidFill>
              <a:latin typeface="Verdana" pitchFamily="34" charset="0"/>
              <a:ea typeface="Verdana" pitchFamily="34" charset="0"/>
              <a:cs typeface="Verdana" pitchFamily="34" charset="0"/>
            </a:endParaRPr>
          </a:p>
          <a:p>
            <a:pPr algn="just">
              <a:lnSpc>
                <a:spcPct val="150000"/>
              </a:lnSpc>
            </a:pPr>
            <a:r>
              <a:rPr lang="el-GR" sz="1200" dirty="0">
                <a:solidFill>
                  <a:srgbClr val="002060"/>
                </a:solidFill>
                <a:latin typeface="Verdana" pitchFamily="34" charset="0"/>
                <a:ea typeface="Verdana" pitchFamily="34" charset="0"/>
                <a:cs typeface="Verdana" pitchFamily="34" charset="0"/>
              </a:rPr>
              <a:t>Με τη συμβολή του </a:t>
            </a:r>
            <a:r>
              <a:rPr lang="el-GR" sz="1200" b="1" dirty="0">
                <a:solidFill>
                  <a:srgbClr val="002060"/>
                </a:solidFill>
                <a:latin typeface="Verdana" pitchFamily="34" charset="0"/>
                <a:ea typeface="Verdana" pitchFamily="34" charset="0"/>
                <a:cs typeface="Verdana" pitchFamily="34" charset="0"/>
              </a:rPr>
              <a:t>ΕΠ Κρήτη 2014-2020</a:t>
            </a:r>
            <a:r>
              <a:rPr lang="el-GR" sz="1200" dirty="0">
                <a:solidFill>
                  <a:srgbClr val="002060"/>
                </a:solidFill>
                <a:latin typeface="Verdana" pitchFamily="34" charset="0"/>
                <a:ea typeface="Verdana" pitchFamily="34" charset="0"/>
                <a:cs typeface="Verdana" pitchFamily="34" charset="0"/>
              </a:rPr>
              <a:t> ενισχύθηκε η επιχείρηση αποφέροντας οφέλη στην ανταγωνιστικότητα της χώρας καθώς και στην τοπική οικονομία</a:t>
            </a:r>
            <a:r>
              <a:rPr lang="en-US" sz="1200" dirty="0">
                <a:solidFill>
                  <a:srgbClr val="002060"/>
                </a:solidFill>
                <a:latin typeface="Verdana" pitchFamily="34" charset="0"/>
                <a:ea typeface="Verdana" pitchFamily="34" charset="0"/>
                <a:cs typeface="Verdana" pitchFamily="34" charset="0"/>
              </a:rPr>
              <a:t>.</a:t>
            </a:r>
            <a:r>
              <a:rPr lang="el-GR" sz="1200" dirty="0">
                <a:solidFill>
                  <a:srgbClr val="002060"/>
                </a:solidFill>
                <a:latin typeface="Verdana" pitchFamily="34" charset="0"/>
                <a:ea typeface="Verdana" pitchFamily="34" charset="0"/>
                <a:cs typeface="Verdana" pitchFamily="34" charset="0"/>
              </a:rPr>
              <a:t> </a:t>
            </a:r>
            <a:endParaRPr lang="en-US" sz="1200" dirty="0">
              <a:solidFill>
                <a:srgbClr val="002060"/>
              </a:solidFill>
              <a:latin typeface="Verdana" pitchFamily="34" charset="0"/>
              <a:ea typeface="Verdana" pitchFamily="34" charset="0"/>
              <a:cs typeface="Verdana" pitchFamily="34" charset="0"/>
            </a:endParaRPr>
          </a:p>
          <a:p>
            <a:endParaRPr lang="el-GR" sz="1200" dirty="0">
              <a:solidFill>
                <a:srgbClr val="002060"/>
              </a:solidFill>
              <a:latin typeface="Verdana" pitchFamily="34" charset="0"/>
              <a:ea typeface="Verdana" pitchFamily="34" charset="0"/>
              <a:cs typeface="Verdana" pitchFamily="34" charset="0"/>
            </a:endParaRPr>
          </a:p>
        </p:txBody>
      </p:sp>
    </p:spTree>
    <p:extLst>
      <p:ext uri="{BB962C8B-B14F-4D97-AF65-F5344CB8AC3E}">
        <p14:creationId xmlns:p14="http://schemas.microsoft.com/office/powerpoint/2010/main" xmlns="" val="4018168750"/>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75</TotalTime>
  <Words>225</Words>
  <Application>Microsoft Office PowerPoint</Application>
  <PresentationFormat>A3 (297x420 χιλ.)</PresentationFormat>
  <Paragraphs>21</Paragraphs>
  <Slides>1</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vt:i4>
      </vt:variant>
    </vt:vector>
  </HeadingPairs>
  <TitlesOfParts>
    <vt:vector size="2" baseType="lpstr">
      <vt:lpstr>Custom Design</vt:lpstr>
      <vt:lpstr>Διαφάνεια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 Manousakis</dc:creator>
  <cp:lastModifiedBy>Ependysis</cp:lastModifiedBy>
  <cp:revision>11</cp:revision>
  <dcterms:created xsi:type="dcterms:W3CDTF">2021-01-27T08:43:35Z</dcterms:created>
  <dcterms:modified xsi:type="dcterms:W3CDTF">2021-07-29T13:09:02Z</dcterms:modified>
</cp:coreProperties>
</file>